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257" r:id="rId3"/>
    <p:sldId id="258" r:id="rId4"/>
    <p:sldId id="274" r:id="rId5"/>
    <p:sldId id="262" r:id="rId6"/>
    <p:sldId id="260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61" r:id="rId15"/>
    <p:sldId id="268" r:id="rId16"/>
    <p:sldId id="271" r:id="rId17"/>
    <p:sldId id="273" r:id="rId18"/>
    <p:sldId id="278" r:id="rId19"/>
    <p:sldId id="277" r:id="rId20"/>
    <p:sldId id="281" r:id="rId21"/>
    <p:sldId id="275" r:id="rId22"/>
    <p:sldId id="276" r:id="rId23"/>
    <p:sldId id="272" r:id="rId24"/>
    <p:sldId id="279" r:id="rId25"/>
    <p:sldId id="280" r:id="rId26"/>
    <p:sldId id="259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1" autoAdjust="0"/>
    <p:restoredTop sz="83028" autoAdjust="0"/>
  </p:normalViewPr>
  <p:slideViewPr>
    <p:cSldViewPr>
      <p:cViewPr>
        <p:scale>
          <a:sx n="66" d="100"/>
          <a:sy n="66" d="100"/>
        </p:scale>
        <p:origin x="-2334" y="-7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DBD2F-4B43-4D17-B335-1C71883D173E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537AD0-CFF7-46D1-8643-D99C279F5F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919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Protocols</a:t>
            </a:r>
            <a:r>
              <a:rPr lang="en-US" baseline="0" dirty="0" smtClean="0"/>
              <a:t> : HTTP, SMTP etc. </a:t>
            </a:r>
          </a:p>
          <a:p>
            <a:r>
              <a:rPr lang="en-US" baseline="0" dirty="0" smtClean="0"/>
              <a:t>Data Formats: XML, JSON etc.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37AD0-CFF7-46D1-8643-D99C279F5F0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Porttype</a:t>
            </a:r>
            <a:r>
              <a:rPr lang="en-US" baseline="0" dirty="0" smtClean="0"/>
              <a:t> = </a:t>
            </a:r>
            <a:r>
              <a:rPr lang="en-US" dirty="0" smtClean="0"/>
              <a:t> Class</a:t>
            </a:r>
          </a:p>
          <a:p>
            <a:r>
              <a:rPr lang="en-US" dirty="0" smtClean="0"/>
              <a:t>Operation = function </a:t>
            </a:r>
          </a:p>
          <a:p>
            <a:r>
              <a:rPr lang="en-US" dirty="0" smtClean="0"/>
              <a:t>Input = input</a:t>
            </a:r>
            <a:r>
              <a:rPr lang="en-US" baseline="0" dirty="0" smtClean="0"/>
              <a:t> parameters</a:t>
            </a:r>
          </a:p>
          <a:p>
            <a:r>
              <a:rPr lang="en-US" baseline="0" dirty="0" smtClean="0"/>
              <a:t>Output = output parameters/ return values.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37AD0-CFF7-46D1-8643-D99C279F5F0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Most important part of a binding – The heart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37AD0-CFF7-46D1-8643-D99C279F5F0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37AD0-CFF7-46D1-8643-D99C279F5F0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Putting any kind of method name/action</a:t>
            </a:r>
            <a:r>
              <a:rPr lang="en-US" baseline="0" dirty="0" smtClean="0"/>
              <a:t>/process in a URI is considered poor REST design.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37AD0-CFF7-46D1-8643-D99C279F5F06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0DA4F0F6-51C1-4569-91C7-FD3475B20250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F0F6-51C1-4569-91C7-FD3475B20250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F0F6-51C1-4569-91C7-FD3475B20250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F0F6-51C1-4569-91C7-FD3475B20250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F0F6-51C1-4569-91C7-FD3475B20250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F0F6-51C1-4569-91C7-FD3475B20250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F0F6-51C1-4569-91C7-FD3475B20250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F0F6-51C1-4569-91C7-FD3475B20250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F0F6-51C1-4569-91C7-FD3475B20250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F0F6-51C1-4569-91C7-FD3475B20250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F0F6-51C1-4569-91C7-FD3475B20250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 cstate="print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0DA4F0F6-51C1-4569-91C7-FD3475B20250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azon.com/gp/aws/landing.html" TargetMode="External"/><Relationship Id="rId2" Type="http://schemas.openxmlformats.org/officeDocument/2006/relationships/hyperlink" Target="http://www.google.com/api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xmethods.com/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oreilly.com/catalog/pwebserperl/chapter/ch11.pdf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tomayko.com/writings/rest-to-my-wife" TargetMode="External"/><Relationship Id="rId3" Type="http://schemas.openxmlformats.org/officeDocument/2006/relationships/hyperlink" Target="http://www.ibm.com/developerworks/webservices/library/ws-whichwsdl/" TargetMode="External"/><Relationship Id="rId7" Type="http://schemas.openxmlformats.org/officeDocument/2006/relationships/hyperlink" Target="http://www.ics.uci.edu/~fielding/pubs/dissertation/rest_arch_style.htm#sec_5_1" TargetMode="External"/><Relationship Id="rId2" Type="http://schemas.openxmlformats.org/officeDocument/2006/relationships/hyperlink" Target="http://www.w3.org/TR/ws-glos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eblog.masukomi.org/writings/xml-rpc_vs_soap.htm" TargetMode="External"/><Relationship Id="rId5" Type="http://schemas.openxmlformats.org/officeDocument/2006/relationships/hyperlink" Target="http://www.soapclient.com/uddisearch.html" TargetMode="External"/><Relationship Id="rId4" Type="http://schemas.openxmlformats.org/officeDocument/2006/relationships/hyperlink" Target="http://www.webservicessummit.com/News/UDDI2006.htm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Advanced Web Technologies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Lecture </a:t>
            </a:r>
            <a:r>
              <a:rPr lang="en-US" smtClean="0"/>
              <a:t>#4 </a:t>
            </a:r>
          </a:p>
          <a:p>
            <a:r>
              <a:rPr lang="en-US" smtClean="0"/>
              <a:t>By</a:t>
            </a:r>
            <a:r>
              <a:rPr lang="en-US" dirty="0" smtClean="0"/>
              <a:t>: </a:t>
            </a:r>
            <a:r>
              <a:rPr lang="en-US" dirty="0" err="1" smtClean="0"/>
              <a:t>Faraz</a:t>
            </a:r>
            <a:r>
              <a:rPr lang="en-US" dirty="0" smtClean="0"/>
              <a:t> Ahmed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Styles[2]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    How to translate a WSDL into SOAP messages. 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                Document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                    RPC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UDDI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Universal Description, Discovery and Integration (UDDI) for web Services registration. </a:t>
            </a:r>
          </a:p>
          <a:p>
            <a:endParaRPr lang="en-US" dirty="0" smtClean="0"/>
          </a:p>
          <a:p>
            <a:r>
              <a:rPr lang="en-US" dirty="0" smtClean="0"/>
              <a:t>Platform independent. </a:t>
            </a:r>
          </a:p>
          <a:p>
            <a:endParaRPr lang="en-US" dirty="0" smtClean="0"/>
          </a:p>
          <a:p>
            <a:r>
              <a:rPr lang="en-US" dirty="0" smtClean="0"/>
              <a:t>However lack of public UDDIs has harmed the initiative[3].</a:t>
            </a:r>
          </a:p>
          <a:p>
            <a:endParaRPr lang="en-US" dirty="0" smtClean="0"/>
          </a:p>
          <a:p>
            <a:r>
              <a:rPr lang="en-US" dirty="0" smtClean="0"/>
              <a:t>UDDI Browser [4]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Simple Object access Protocol </a:t>
            </a:r>
          </a:p>
          <a:p>
            <a:endParaRPr lang="en-US" dirty="0" smtClean="0"/>
          </a:p>
          <a:p>
            <a:r>
              <a:rPr lang="en-US" dirty="0" smtClean="0"/>
              <a:t>CORBA used to be difficult to use. </a:t>
            </a:r>
          </a:p>
          <a:p>
            <a:endParaRPr lang="en-US" dirty="0" smtClean="0"/>
          </a:p>
          <a:p>
            <a:r>
              <a:rPr lang="en-US" dirty="0" smtClean="0"/>
              <a:t>Alternatives: XML-RPC, JSON-RPC</a:t>
            </a:r>
          </a:p>
          <a:p>
            <a:endParaRPr lang="en-US" dirty="0" smtClean="0"/>
          </a:p>
          <a:p>
            <a:r>
              <a:rPr lang="en-US" dirty="0" smtClean="0"/>
              <a:t>The recommendations do not </a:t>
            </a:r>
            <a:r>
              <a:rPr lang="en-US" b="1" dirty="0" smtClean="0"/>
              <a:t>require</a:t>
            </a:r>
            <a:r>
              <a:rPr lang="en-US" dirty="0" smtClean="0"/>
              <a:t> the use of SOAP for </a:t>
            </a:r>
            <a:r>
              <a:rPr lang="en-US" dirty="0" err="1" smtClean="0"/>
              <a:t>webservices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Complex </a:t>
            </a:r>
            <a:r>
              <a:rPr lang="en-US" dirty="0" err="1" smtClean="0"/>
              <a:t>datatypes</a:t>
            </a:r>
            <a:r>
              <a:rPr lang="en-US" dirty="0" smtClean="0"/>
              <a:t> are easily shared as compared to the simplicity of others which hinder such sharing[5]. </a:t>
            </a:r>
          </a:p>
          <a:p>
            <a:endParaRPr lang="en-US" dirty="0" smtClean="0"/>
          </a:p>
          <a:p>
            <a:r>
              <a:rPr lang="en-US" dirty="0" smtClean="0"/>
              <a:t>SOAP services are loosely coupled as compared to their predecessors. 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Web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Google's Web Service</a:t>
            </a:r>
            <a:r>
              <a:rPr lang="en-US" dirty="0" smtClean="0"/>
              <a:t> - access the Google search engine</a:t>
            </a:r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Amazon's Web Service</a:t>
            </a:r>
            <a:r>
              <a:rPr lang="en-US" dirty="0" smtClean="0"/>
              <a:t> - access Amazon's product information </a:t>
            </a:r>
          </a:p>
          <a:p>
            <a:endParaRPr lang="en-US" dirty="0" smtClean="0"/>
          </a:p>
          <a:p>
            <a:r>
              <a:rPr lang="en-US" dirty="0" err="1" smtClean="0">
                <a:hlinkClick r:id="rId4"/>
              </a:rPr>
              <a:t>XMethods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http://www.webservicex.net/ws/wscatlist.aspx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interaction</a:t>
            </a:r>
            <a:endParaRPr lang="en-US" dirty="0"/>
          </a:p>
        </p:txBody>
      </p:sp>
      <p:pic>
        <p:nvPicPr>
          <p:cNvPr id="4" name="Content Placeholder 3" descr="web_serv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2057400"/>
            <a:ext cx="4967288" cy="4075159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REST[6]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Representational State Transfer</a:t>
            </a:r>
          </a:p>
          <a:p>
            <a:endParaRPr lang="en-US" dirty="0" smtClean="0"/>
          </a:p>
          <a:p>
            <a:r>
              <a:rPr lang="en-US" dirty="0" smtClean="0"/>
              <a:t>Each URL represents a different state and that state is transferred.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OPAQUE</a:t>
            </a:r>
          </a:p>
          <a:p>
            <a:endParaRPr lang="en-US" dirty="0" smtClean="0"/>
          </a:p>
          <a:p>
            <a:r>
              <a:rPr lang="en-US" dirty="0" smtClean="0"/>
              <a:t>Resources are key elements and identified by URIs</a:t>
            </a:r>
          </a:p>
          <a:p>
            <a:endParaRPr lang="en-US" dirty="0" smtClean="0"/>
          </a:p>
          <a:p>
            <a:r>
              <a:rPr lang="en-US" dirty="0" smtClean="0"/>
              <a:t>Anything of interest is a resource. </a:t>
            </a:r>
          </a:p>
          <a:p>
            <a:endParaRPr lang="en-US" dirty="0" smtClean="0"/>
          </a:p>
          <a:p>
            <a:r>
              <a:rPr lang="en-US" dirty="0" smtClean="0"/>
              <a:t>Gives rise to resource oriented architecture. 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Client Server</a:t>
            </a:r>
          </a:p>
          <a:p>
            <a:endParaRPr lang="en-US" b="1" dirty="0" smtClean="0"/>
          </a:p>
          <a:p>
            <a:r>
              <a:rPr lang="en-US" b="1" dirty="0" smtClean="0"/>
              <a:t>Stateless</a:t>
            </a:r>
          </a:p>
          <a:p>
            <a:endParaRPr lang="en-US" b="1" dirty="0" smtClean="0"/>
          </a:p>
          <a:p>
            <a:r>
              <a:rPr lang="en-US" b="1" dirty="0" smtClean="0"/>
              <a:t>Cacheable</a:t>
            </a:r>
          </a:p>
          <a:p>
            <a:endParaRPr lang="en-US" b="1" dirty="0" smtClean="0"/>
          </a:p>
          <a:p>
            <a:r>
              <a:rPr lang="en-US" b="1" dirty="0" smtClean="0"/>
              <a:t>Layered System</a:t>
            </a:r>
          </a:p>
          <a:p>
            <a:endParaRPr lang="en-US" b="1" dirty="0" smtClean="0"/>
          </a:p>
          <a:p>
            <a:r>
              <a:rPr lang="en-US" b="1" dirty="0" smtClean="0"/>
              <a:t>Uniform interface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But why Stateless??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Visibility :  A server doesn’t have to look further</a:t>
            </a:r>
          </a:p>
          <a:p>
            <a:endParaRPr lang="en-US" dirty="0" smtClean="0"/>
          </a:p>
          <a:p>
            <a:r>
              <a:rPr lang="en-US" dirty="0" smtClean="0"/>
              <a:t>Reliability : Easy recovery from failures</a:t>
            </a:r>
          </a:p>
          <a:p>
            <a:endParaRPr lang="en-US" dirty="0" smtClean="0"/>
          </a:p>
          <a:p>
            <a:r>
              <a:rPr lang="en-US" dirty="0" smtClean="0"/>
              <a:t>Scalability : Limited utilization of server resources.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Uniform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 identification of resources;</a:t>
            </a:r>
          </a:p>
          <a:p>
            <a:endParaRPr lang="en-US" dirty="0" smtClean="0"/>
          </a:p>
          <a:p>
            <a:r>
              <a:rPr lang="en-US" dirty="0" smtClean="0"/>
              <a:t> manipulation of resources through representations; </a:t>
            </a:r>
          </a:p>
          <a:p>
            <a:endParaRPr lang="en-US" dirty="0" smtClean="0"/>
          </a:p>
          <a:p>
            <a:r>
              <a:rPr lang="en-US" dirty="0" smtClean="0"/>
              <a:t>self-descriptive messages; and, </a:t>
            </a:r>
          </a:p>
          <a:p>
            <a:endParaRPr lang="en-US" dirty="0" smtClean="0"/>
          </a:p>
          <a:p>
            <a:r>
              <a:rPr lang="en-US" dirty="0" smtClean="0"/>
              <a:t>hypermedia as the engine of application state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Personnel Requirements</a:t>
            </a:r>
          </a:p>
          <a:p>
            <a:r>
              <a:rPr lang="en-US" dirty="0" smtClean="0"/>
              <a:t>SQA Tasks</a:t>
            </a:r>
          </a:p>
          <a:p>
            <a:r>
              <a:rPr lang="en-US" dirty="0" smtClean="0"/>
              <a:t>Improving SQA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475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Power of URI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smtClean="0"/>
          </a:p>
          <a:p>
            <a:r>
              <a:rPr lang="en-US" smtClean="0"/>
              <a:t>Maintaining </a:t>
            </a:r>
            <a:r>
              <a:rPr lang="en-US" dirty="0" smtClean="0"/>
              <a:t>a trail of what and </a:t>
            </a:r>
            <a:r>
              <a:rPr lang="en-US" smtClean="0"/>
              <a:t>how we got to the point</a:t>
            </a:r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GET: fetch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 fetch a web page, the browser does a GET on some URI and retrieves a representation (HTML, plain text, JPEG, or whatever) of the resource identified by that URI</a:t>
            </a:r>
          </a:p>
          <a:p>
            <a:endParaRPr lang="en-US" dirty="0" smtClean="0"/>
          </a:p>
          <a:p>
            <a:r>
              <a:rPr lang="en-US" dirty="0" smtClean="0"/>
              <a:t>GET is fundamental to browsers because mostly they just browse</a:t>
            </a:r>
          </a:p>
          <a:p>
            <a:endParaRPr lang="en-US" dirty="0" smtClean="0"/>
          </a:p>
          <a:p>
            <a:r>
              <a:rPr lang="en-US" dirty="0" smtClean="0"/>
              <a:t>REST requires a few more verbs to allow taking actions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GET </a:t>
            </a:r>
          </a:p>
          <a:p>
            <a:endParaRPr lang="en-US" dirty="0" smtClean="0"/>
          </a:p>
          <a:p>
            <a:r>
              <a:rPr lang="en-US" dirty="0" smtClean="0"/>
              <a:t>POST</a:t>
            </a:r>
          </a:p>
          <a:p>
            <a:endParaRPr lang="en-US" dirty="0" smtClean="0"/>
          </a:p>
          <a:p>
            <a:r>
              <a:rPr lang="en-US" dirty="0" smtClean="0"/>
              <a:t>PUT </a:t>
            </a:r>
          </a:p>
          <a:p>
            <a:endParaRPr lang="en-US" dirty="0" smtClean="0"/>
          </a:p>
          <a:p>
            <a:r>
              <a:rPr lang="en-US" dirty="0" smtClean="0"/>
              <a:t>DELETE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 vs. SOAP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REST</a:t>
            </a:r>
          </a:p>
          <a:p>
            <a:pPr lvl="1"/>
            <a:r>
              <a:rPr lang="en-US" dirty="0" smtClean="0"/>
              <a:t>Lightweight - not a lot of extra xml markup</a:t>
            </a:r>
          </a:p>
          <a:p>
            <a:pPr lvl="1"/>
            <a:r>
              <a:rPr lang="en-US" dirty="0" smtClean="0"/>
              <a:t>Human Readable Results</a:t>
            </a:r>
          </a:p>
          <a:p>
            <a:pPr lvl="1"/>
            <a:r>
              <a:rPr lang="en-US" dirty="0" smtClean="0"/>
              <a:t>Easy to build - no toolkits required</a:t>
            </a:r>
          </a:p>
          <a:p>
            <a:pPr lvl="1"/>
            <a:r>
              <a:rPr lang="en-US" dirty="0" smtClean="0"/>
              <a:t>Lower Learning Curve</a:t>
            </a:r>
          </a:p>
          <a:p>
            <a:pPr lvl="1"/>
            <a:r>
              <a:rPr lang="en-US" dirty="0" smtClean="0"/>
              <a:t>Uses the same paradigm as HTTP</a:t>
            </a:r>
          </a:p>
          <a:p>
            <a:endParaRPr lang="en-US" dirty="0" smtClean="0"/>
          </a:p>
          <a:p>
            <a:r>
              <a:rPr lang="en-US" dirty="0" smtClean="0"/>
              <a:t>SOAP </a:t>
            </a:r>
          </a:p>
          <a:p>
            <a:pPr lvl="1"/>
            <a:r>
              <a:rPr lang="en-US" dirty="0" smtClean="0"/>
              <a:t>Easy to consume - sometimes</a:t>
            </a:r>
          </a:p>
          <a:p>
            <a:pPr lvl="1"/>
            <a:r>
              <a:rPr lang="en-US" dirty="0" smtClean="0"/>
              <a:t>Rigid - type checking, adheres to a contract</a:t>
            </a:r>
          </a:p>
          <a:p>
            <a:pPr lvl="1"/>
            <a:r>
              <a:rPr lang="en-US" dirty="0" smtClean="0"/>
              <a:t>Development tools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Recommended Reading!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I explained REST to my wife!!! [7]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/>
              <a:t>1) “REST”, </a:t>
            </a:r>
            <a:r>
              <a:rPr lang="en-US" sz="1800" dirty="0" smtClean="0">
                <a:hlinkClick r:id="rId2"/>
              </a:rPr>
              <a:t>http://oreilly.com/catalog/pwebserperl/chapter/ch11.pdf</a:t>
            </a:r>
            <a:r>
              <a:rPr lang="en-US" sz="1800" dirty="0" smtClean="0"/>
              <a:t>, visited on 24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Jan 2011.</a:t>
            </a:r>
            <a:endParaRPr lang="en-US" sz="18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buAutoNum type="arabicParenR"/>
            </a:pPr>
            <a:r>
              <a:rPr lang="en-US" sz="1800" dirty="0" smtClean="0"/>
              <a:t>“Web Services Glossary”, </a:t>
            </a:r>
            <a:r>
              <a:rPr lang="en-US" sz="1800" dirty="0" smtClean="0">
                <a:hlinkClick r:id="rId2"/>
              </a:rPr>
              <a:t>http://www.w3.org/TR/ws-gloss/</a:t>
            </a:r>
            <a:r>
              <a:rPr lang="en-US" sz="1800" dirty="0" smtClean="0"/>
              <a:t>, visited 23</a:t>
            </a:r>
            <a:r>
              <a:rPr lang="en-US" sz="1800" baseline="30000" dirty="0" smtClean="0"/>
              <a:t>rd</a:t>
            </a:r>
            <a:r>
              <a:rPr lang="en-US" sz="1800" dirty="0" smtClean="0"/>
              <a:t> Jan 2011.</a:t>
            </a:r>
          </a:p>
          <a:p>
            <a:pPr marL="457200" indent="-457200">
              <a:buAutoNum type="arabicParenR"/>
            </a:pPr>
            <a:r>
              <a:rPr lang="en-US" sz="1800" dirty="0" smtClean="0"/>
              <a:t>“Which Style of WSDL should I use”, </a:t>
            </a:r>
            <a:r>
              <a:rPr lang="en-US" sz="1800" dirty="0" smtClean="0">
                <a:hlinkClick r:id="rId3"/>
              </a:rPr>
              <a:t>http://www.ibm.com/developerworks/webservices/library/ws-whichwsdl/</a:t>
            </a:r>
            <a:r>
              <a:rPr lang="en-US" sz="1800" dirty="0" smtClean="0"/>
              <a:t>, visited 23</a:t>
            </a:r>
            <a:r>
              <a:rPr lang="en-US" sz="1800" baseline="30000" dirty="0" smtClean="0"/>
              <a:t>rd</a:t>
            </a:r>
            <a:r>
              <a:rPr lang="en-US" sz="1800" dirty="0" smtClean="0"/>
              <a:t> Jan 2011.</a:t>
            </a:r>
          </a:p>
          <a:p>
            <a:pPr marL="457200" indent="-457200">
              <a:buAutoNum type="arabicParenR"/>
            </a:pPr>
            <a:r>
              <a:rPr lang="en-US" sz="1800" dirty="0" smtClean="0"/>
              <a:t>“IBM and Microsoft discontinue Public UDDI Registry”, </a:t>
            </a:r>
            <a:r>
              <a:rPr lang="en-US" sz="1800" dirty="0" smtClean="0">
                <a:hlinkClick r:id="rId4"/>
              </a:rPr>
              <a:t>http://www.webservicessummit.com/News/UDDI2006.htm</a:t>
            </a:r>
            <a:r>
              <a:rPr lang="en-US" sz="1800" dirty="0" smtClean="0"/>
              <a:t>, visited on 23</a:t>
            </a:r>
            <a:r>
              <a:rPr lang="en-US" sz="1800" baseline="30000" dirty="0" smtClean="0"/>
              <a:t>rd</a:t>
            </a:r>
            <a:r>
              <a:rPr lang="en-US" sz="1800" dirty="0" smtClean="0"/>
              <a:t> Jan 2011.</a:t>
            </a:r>
          </a:p>
          <a:p>
            <a:pPr marL="457200" indent="-457200">
              <a:buAutoNum type="arabicParenR"/>
            </a:pPr>
            <a:r>
              <a:rPr lang="en-US" sz="1800" dirty="0" smtClean="0"/>
              <a:t>“SOAP Client”, </a:t>
            </a:r>
            <a:r>
              <a:rPr lang="en-US" sz="1800" dirty="0" smtClean="0">
                <a:hlinkClick r:id="rId5"/>
              </a:rPr>
              <a:t>http://www.soapclient.com/uddisearch.html</a:t>
            </a:r>
            <a:r>
              <a:rPr lang="en-US" sz="1800" dirty="0" smtClean="0"/>
              <a:t>, visited on 23</a:t>
            </a:r>
            <a:r>
              <a:rPr lang="en-US" sz="1800" baseline="30000" dirty="0" smtClean="0"/>
              <a:t>rd</a:t>
            </a:r>
            <a:r>
              <a:rPr lang="en-US" sz="1800" dirty="0" smtClean="0"/>
              <a:t> Jan 2011.</a:t>
            </a:r>
          </a:p>
          <a:p>
            <a:pPr marL="457200" indent="-457200">
              <a:buAutoNum type="arabicParenR"/>
            </a:pPr>
            <a:r>
              <a:rPr lang="en-US" sz="1800" dirty="0" smtClean="0"/>
              <a:t>“XML-RPC vs. SOAP”, </a:t>
            </a:r>
            <a:r>
              <a:rPr lang="en-US" sz="1800" dirty="0" smtClean="0">
                <a:hlinkClick r:id="rId6"/>
              </a:rPr>
              <a:t>http://weblog.masukomi.org/writings/xml-rpc_vs_soap.htm</a:t>
            </a:r>
            <a:r>
              <a:rPr lang="en-US" sz="1800" dirty="0" smtClean="0"/>
              <a:t>, visited on 23</a:t>
            </a:r>
            <a:r>
              <a:rPr lang="en-US" sz="1800" baseline="30000" dirty="0" smtClean="0"/>
              <a:t>rd</a:t>
            </a:r>
            <a:r>
              <a:rPr lang="en-US" sz="1800" dirty="0" smtClean="0"/>
              <a:t> Jan 2011. </a:t>
            </a:r>
          </a:p>
          <a:p>
            <a:pPr marL="457200" indent="-457200">
              <a:buAutoNum type="arabicParenR"/>
            </a:pPr>
            <a:r>
              <a:rPr lang="en-US" sz="1800" dirty="0" smtClean="0"/>
              <a:t>“Representational State Transfer”, </a:t>
            </a:r>
            <a:r>
              <a:rPr lang="en-US" sz="1800" dirty="0" smtClean="0">
                <a:hlinkClick r:id="rId7"/>
              </a:rPr>
              <a:t>http://www.ics.uci.edu/~fielding/pubs/dissertation/rest_arch_style.htm#sec_5_1</a:t>
            </a:r>
            <a:r>
              <a:rPr lang="en-US" sz="1800" dirty="0" smtClean="0"/>
              <a:t>,  visited on 24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Jan 2011.</a:t>
            </a:r>
          </a:p>
          <a:p>
            <a:pPr marL="457200" indent="-457200">
              <a:buAutoNum type="arabicParenR"/>
            </a:pPr>
            <a:r>
              <a:rPr lang="en-US" sz="1800" dirty="0" smtClean="0"/>
              <a:t>“How I explained REST to my wife”, </a:t>
            </a:r>
            <a:r>
              <a:rPr lang="en-US" sz="1800" dirty="0" smtClean="0">
                <a:hlinkClick r:id="rId8"/>
              </a:rPr>
              <a:t>http://tomayko.com/writings/rest-to-my-wife</a:t>
            </a:r>
            <a:r>
              <a:rPr lang="en-US" sz="1800" dirty="0" smtClean="0"/>
              <a:t>, visited on 24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Jan 2011.</a:t>
            </a:r>
            <a:endParaRPr lang="en-US"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	“A software system designed to support interoperable  machine-to-machine interaction over a network.” [1]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WebServices (simple def)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A web service is just a web page meant for a computer to request and process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Interoperability.</a:t>
            </a:r>
          </a:p>
          <a:p>
            <a:endParaRPr lang="en-US" dirty="0" smtClean="0"/>
          </a:p>
          <a:p>
            <a:r>
              <a:rPr lang="en-US" dirty="0" smtClean="0"/>
              <a:t>Reusability.</a:t>
            </a:r>
          </a:p>
          <a:p>
            <a:endParaRPr lang="en-US" dirty="0" smtClean="0"/>
          </a:p>
          <a:p>
            <a:r>
              <a:rPr lang="en-US" dirty="0" smtClean="0"/>
              <a:t>Connecting Existing Software.</a:t>
            </a:r>
          </a:p>
          <a:p>
            <a:endParaRPr lang="en-US" dirty="0" smtClean="0"/>
          </a:p>
          <a:p>
            <a:r>
              <a:rPr lang="en-US" dirty="0" smtClean="0"/>
              <a:t>Maintainability.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rot="5400000">
            <a:off x="1867694" y="4076700"/>
            <a:ext cx="5326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5400000">
            <a:off x="2324497" y="3619103"/>
            <a:ext cx="144700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WSDL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Based on XML</a:t>
            </a:r>
          </a:p>
          <a:p>
            <a:endParaRPr lang="en-US" dirty="0" smtClean="0"/>
          </a:p>
          <a:p>
            <a:r>
              <a:rPr lang="en-US" dirty="0" smtClean="0"/>
              <a:t>Language for describing the service to clients.</a:t>
            </a:r>
          </a:p>
          <a:p>
            <a:endParaRPr lang="en-US" dirty="0" smtClean="0"/>
          </a:p>
          <a:p>
            <a:r>
              <a:rPr lang="en-US" dirty="0" smtClean="0"/>
              <a:t>Description {interactions, Inputs/Outputs, Location, Protocols, Data Formats}</a:t>
            </a:r>
          </a:p>
          <a:p>
            <a:endParaRPr lang="en-US" dirty="0" smtClean="0"/>
          </a:p>
          <a:p>
            <a:r>
              <a:rPr lang="en-US" b="1" dirty="0" smtClean="0"/>
              <a:t>Contract</a:t>
            </a:r>
            <a:r>
              <a:rPr lang="en-US" dirty="0" smtClean="0"/>
              <a:t> between Client and server developers.</a:t>
            </a:r>
          </a:p>
          <a:p>
            <a:endParaRPr lang="en-US" dirty="0" smtClean="0"/>
          </a:p>
          <a:p>
            <a:r>
              <a:rPr lang="en-US" dirty="0" smtClean="0"/>
              <a:t>Alternatives: Web Access Description Language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WSDL in its simplest form</a:t>
            </a:r>
            <a:r>
              <a:rPr lang="en-US" baseline="30000" dirty="0" smtClean="0"/>
              <a:t>1</a:t>
            </a:r>
            <a:endParaRPr lang="en-US" baseline="30000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905000"/>
            <a:ext cx="610552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>
          <a:xfrm>
            <a:off x="533400" y="5867400"/>
            <a:ext cx="4267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62000" y="5867400"/>
            <a:ext cx="441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 http://w3Schools.com</a:t>
            </a:r>
            <a:endParaRPr lang="en-US" sz="1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WSDL in its simplest form</a:t>
            </a:r>
            <a:endParaRPr lang="en-US" dirty="0"/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905000"/>
            <a:ext cx="611505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</a:t>
            </a:r>
            <a:r>
              <a:rPr lang="en-US" dirty="0" err="1" smtClean="0"/>
              <a:t>portType</a:t>
            </a:r>
            <a:r>
              <a:rPr lang="en-US" dirty="0" smtClean="0"/>
              <a:t>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One-way : The operation can receive a message but will not return a response</a:t>
            </a:r>
          </a:p>
          <a:p>
            <a:endParaRPr lang="en-US" dirty="0" smtClean="0"/>
          </a:p>
          <a:p>
            <a:r>
              <a:rPr lang="en-US" dirty="0" smtClean="0"/>
              <a:t>Request-response : The operation can receive a request and will return a response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Solicit-response : The operation can send a request and will wait for a response</a:t>
            </a:r>
          </a:p>
          <a:p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Notification : The operation can send a message but will not wait for a response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TC101790492[[fn=Sketchbook]]</Template>
  <TotalTime>1512</TotalTime>
  <Words>717</Words>
  <Application>Microsoft Office PowerPoint</Application>
  <PresentationFormat>On-screen Show (4:3)</PresentationFormat>
  <Paragraphs>176</Paragraphs>
  <Slides>26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Sketchbook</vt:lpstr>
      <vt:lpstr>Advanced Web Technologies</vt:lpstr>
      <vt:lpstr>Contents</vt:lpstr>
      <vt:lpstr>WebServices</vt:lpstr>
      <vt:lpstr>WebServices (simple def)</vt:lpstr>
      <vt:lpstr>Benefits?</vt:lpstr>
      <vt:lpstr>WSDL</vt:lpstr>
      <vt:lpstr>WSDL in its simplest form1</vt:lpstr>
      <vt:lpstr>WSDL in its simplest form</vt:lpstr>
      <vt:lpstr>&lt;portType&gt;</vt:lpstr>
      <vt:lpstr>Styles[2]</vt:lpstr>
      <vt:lpstr>UDDI</vt:lpstr>
      <vt:lpstr>SOAP</vt:lpstr>
      <vt:lpstr>SOAP</vt:lpstr>
      <vt:lpstr>Sample Web Services</vt:lpstr>
      <vt:lpstr>The interaction</vt:lpstr>
      <vt:lpstr>REST[6]</vt:lpstr>
      <vt:lpstr>REST features</vt:lpstr>
      <vt:lpstr>But why Stateless??</vt:lpstr>
      <vt:lpstr>Uniform interface</vt:lpstr>
      <vt:lpstr>The Power of URI</vt:lpstr>
      <vt:lpstr>GET: fetch information</vt:lpstr>
      <vt:lpstr>Verbs</vt:lpstr>
      <vt:lpstr>REST vs. SOAP</vt:lpstr>
      <vt:lpstr>Recommended Reading!</vt:lpstr>
      <vt:lpstr>Bibliography</vt:lpstr>
      <vt:lpstr>References</vt:lpstr>
    </vt:vector>
  </TitlesOfParts>
  <Company>OASystems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Web Technologies</dc:title>
  <dc:creator>Faraz Ahmed</dc:creator>
  <cp:keywords>awt</cp:keywords>
  <cp:lastModifiedBy>Faraz Ahmed</cp:lastModifiedBy>
  <cp:revision>248</cp:revision>
  <dcterms:created xsi:type="dcterms:W3CDTF">2011-01-03T07:55:06Z</dcterms:created>
  <dcterms:modified xsi:type="dcterms:W3CDTF">2011-02-04T12:42:21Z</dcterms:modified>
</cp:coreProperties>
</file>